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Lst>
  <p:sldSz cy="5143500" cx="9144000"/>
  <p:notesSz cx="6858000" cy="9144000"/>
  <p:embeddedFontLst>
    <p:embeddedFont>
      <p:font typeface="Helvetica Neue"/>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schemas.openxmlformats.org/officeDocument/2006/relationships/font" Target="fonts/HelveticaNeue-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HelveticaNeue-italic.fntdata"/><Relationship Id="rId102" Type="http://schemas.openxmlformats.org/officeDocument/2006/relationships/font" Target="fonts/HelveticaNeue-bold.fntdata"/><Relationship Id="rId101" Type="http://schemas.openxmlformats.org/officeDocument/2006/relationships/font" Target="fonts/HelveticaNeue-regular.fntdata"/><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44564164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44564164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445a6a2cea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445a6a2cea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445a6a2cea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445a6a2cea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445a6a2cea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445a6a2cea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445a6a2cea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445a6a2cea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445a6a2cea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445a6a2cea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445a6a2cea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445a6a2cea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45a6a2cea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445a6a2cea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445a6a2cea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445a6a2cea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45a6a2cea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445a6a2cea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445a6a2cea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445a6a2cea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445a6a2c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445a6a2c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445a6a2cea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445a6a2cea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445a6a2cea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445a6a2cea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445a6a2cea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445a6a2cea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445a6a2cea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445a6a2cea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445a6a2cea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445a6a2cea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445a6a2cea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445a6a2cea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45a6a2cea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445a6a2cea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445a6a2cea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445a6a2cea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445a6a2cea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445a6a2cea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445a6a2cea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445a6a2cea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445a6a2ce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445a6a2ce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445a6a2cea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445a6a2cea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445a6a2cea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445a6a2cea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445a6a2cea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445a6a2cea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445a6a2cea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445a6a2cea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445a6a2cea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445a6a2cea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45a6a2cea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445a6a2cea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445a6a2cea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445a6a2cea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445a6a2cea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445a6a2cea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445a6a2cea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445a6a2cea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445a6a2cea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445a6a2cea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445a6a2ce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445a6a2ce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445a6a2cea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445a6a2cea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445a6a2cea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445a6a2cea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445a6a2ce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3445a6a2ce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445a6a2cea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445a6a2cea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445a6a2cea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445a6a2cea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445a6a2cea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445a6a2cea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445a6a2cea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445a6a2cea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445a6a2cea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445a6a2cea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445a6a2cea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445a6a2cea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445a6a2cea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445a6a2cea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445a6a2ce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445a6a2ce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445a6a2cea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445a6a2cea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445a6a2cea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445a6a2cea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445a6a2cea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445a6a2cea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445a6a2cea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445a6a2cea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445a6a2cea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445a6a2cea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445a6a2cea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445a6a2cea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445a6a2cea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445a6a2cea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445a6a2cea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445a6a2cea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445a6a2cea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445a6a2cea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445a6a2cea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445a6a2cea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445a6a2ce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445a6a2ce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445a6a2cea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445a6a2cea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445a6a2cea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445a6a2cea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445a6a2cea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445a6a2cea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445a6a2cea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445a6a2cea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445a6a2cea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445a6a2cea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445a6a2cea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445a6a2cea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445a6a2cea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445a6a2cea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445a6a2cea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445a6a2cea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445a6a2cea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445a6a2cea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3445a6a2cea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445a6a2cea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445a6a2cea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445a6a2ce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445a6a2cea_2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445a6a2cea_2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445a6a2cea_2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445a6a2cea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3445a6a2cea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445a6a2cea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445a6a2cea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445a6a2cea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445a6a2cea_2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445a6a2cea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445a6a2cea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445a6a2cea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445a6a2cea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445a6a2cea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445a6a2cea_2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445a6a2cea_2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445a6a2cea_2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445a6a2cea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445a6a2cea_2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445a6a2cea_2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445a6a2ce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445a6a2ce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445a6a2cea_2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445a6a2cea_2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445a6a2cea_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3445a6a2cea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445a6a2cea_2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445a6a2cea_2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3445a6a2cea_2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3445a6a2cea_2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445a6a2cea_2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445a6a2cea_2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445a6a2cea_2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445a6a2cea_2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445a6a2cea_2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445a6a2cea_2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445a6a2cea_2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445a6a2cea_2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445a6a2cea_2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445a6a2cea_2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445a6a2cea_2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445a6a2cea_2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445a6a2cea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445a6a2cea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445a6a2cea_2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445a6a2cea_2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445a6a2cea_2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445a6a2cea_2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445a6a2cea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445a6a2cea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445a6a2cea_2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445a6a2cea_2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445a6a2cea_2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445a6a2cea_2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445a6a2cea_2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445a6a2cea_2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1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2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1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2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2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2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2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2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2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3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 Id="rId3"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53" name="Shape 53"/>
        <p:cNvGrpSpPr/>
        <p:nvPr/>
      </p:nvGrpSpPr>
      <p:grpSpPr>
        <a:xfrm>
          <a:off x="0" y="0"/>
          <a:ext cx="0" cy="0"/>
          <a:chOff x="0" y="0"/>
          <a:chExt cx="0" cy="0"/>
        </a:xfrm>
      </p:grpSpPr>
      <p:sp>
        <p:nvSpPr>
          <p:cNvPr id="54" name="Google Shape;54;p13"/>
          <p:cNvSpPr txBox="1"/>
          <p:nvPr/>
        </p:nvSpPr>
        <p:spPr>
          <a:xfrm>
            <a:off x="902725" y="1186500"/>
            <a:ext cx="54669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In 1970, Cornell hockey put their name in the history books as the only team to go undefeated for a whole season and win the national title.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98" name="Shape 98"/>
        <p:cNvGrpSpPr/>
        <p:nvPr/>
      </p:nvGrpSpPr>
      <p:grpSpPr>
        <a:xfrm>
          <a:off x="0" y="0"/>
          <a:ext cx="0" cy="0"/>
          <a:chOff x="0" y="0"/>
          <a:chExt cx="0" cy="0"/>
        </a:xfrm>
      </p:grpSpPr>
      <p:sp>
        <p:nvSpPr>
          <p:cNvPr id="99" name="Google Shape;99;p22"/>
          <p:cNvSpPr txBox="1"/>
          <p:nvPr/>
        </p:nvSpPr>
        <p:spPr>
          <a:xfrm>
            <a:off x="941675" y="1186500"/>
            <a:ext cx="63075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Lynah’s changed a bit since 1970, with renovations to the ice and seating arrangements happening during the mid 2000s.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3"/>
          <p:cNvPicPr preferRelativeResize="0"/>
          <p:nvPr/>
        </p:nvPicPr>
        <p:blipFill>
          <a:blip r:embed="rId3">
            <a:alphaModFix/>
          </a:blip>
          <a:stretch>
            <a:fillRect/>
          </a:stretch>
        </p:blipFill>
        <p:spPr>
          <a:xfrm>
            <a:off x="152400" y="152400"/>
            <a:ext cx="2200275" cy="1647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4"/>
          <p:cNvPicPr preferRelativeResize="0"/>
          <p:nvPr/>
        </p:nvPicPr>
        <p:blipFill>
          <a:blip r:embed="rId3">
            <a:alphaModFix/>
          </a:blip>
          <a:stretch>
            <a:fillRect/>
          </a:stretch>
        </p:blipFill>
        <p:spPr>
          <a:xfrm>
            <a:off x="152400" y="152400"/>
            <a:ext cx="3609975" cy="2619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13" name="Shape 113"/>
        <p:cNvGrpSpPr/>
        <p:nvPr/>
      </p:nvGrpSpPr>
      <p:grpSpPr>
        <a:xfrm>
          <a:off x="0" y="0"/>
          <a:ext cx="0" cy="0"/>
          <a:chOff x="0" y="0"/>
          <a:chExt cx="0" cy="0"/>
        </a:xfrm>
      </p:grpSpPr>
      <p:sp>
        <p:nvSpPr>
          <p:cNvPr id="114" name="Google Shape;114;p25"/>
          <p:cNvSpPr txBox="1"/>
          <p:nvPr/>
        </p:nvSpPr>
        <p:spPr>
          <a:xfrm>
            <a:off x="941675" y="817050"/>
            <a:ext cx="63075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Though the core of the building has remained the same and the team’s championship banner hangs from the rafters, the stadium has certainly changed: the ice that the 1970s team played on is long gone.</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18" name="Shape 118"/>
        <p:cNvGrpSpPr/>
        <p:nvPr/>
      </p:nvGrpSpPr>
      <p:grpSpPr>
        <a:xfrm>
          <a:off x="0" y="0"/>
          <a:ext cx="0" cy="0"/>
          <a:chOff x="0" y="0"/>
          <a:chExt cx="0" cy="0"/>
        </a:xfrm>
      </p:grpSpPr>
      <p:sp>
        <p:nvSpPr>
          <p:cNvPr id="119" name="Google Shape;119;p26"/>
          <p:cNvSpPr txBox="1"/>
          <p:nvPr/>
        </p:nvSpPr>
        <p:spPr>
          <a:xfrm>
            <a:off x="928275" y="1555800"/>
            <a:ext cx="63075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A similar change happened in Providence, RI, which is where the Icemen played their next game of the season, at Brown.</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23" name="Shape 123"/>
        <p:cNvGrpSpPr/>
        <p:nvPr/>
      </p:nvGrpSpPr>
      <p:grpSpPr>
        <a:xfrm>
          <a:off x="0" y="0"/>
          <a:ext cx="0" cy="0"/>
          <a:chOff x="0" y="0"/>
          <a:chExt cx="0" cy="0"/>
        </a:xfrm>
      </p:grpSpPr>
      <p:sp>
        <p:nvSpPr>
          <p:cNvPr id="124" name="Google Shape;124;p27"/>
          <p:cNvSpPr txBox="1"/>
          <p:nvPr/>
        </p:nvSpPr>
        <p:spPr>
          <a:xfrm>
            <a:off x="955100" y="817050"/>
            <a:ext cx="63075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This stadium was constructed in the early 1960s, and, like Cornell in the 2000s, underwent changes that increased capacity and generally renovated the stadium to have a more modern feel.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28" name="Shape 128"/>
        <p:cNvGrpSpPr/>
        <p:nvPr/>
      </p:nvGrpSpPr>
      <p:grpSpPr>
        <a:xfrm>
          <a:off x="0" y="0"/>
          <a:ext cx="0" cy="0"/>
          <a:chOff x="0" y="0"/>
          <a:chExt cx="0" cy="0"/>
        </a:xfrm>
      </p:grpSpPr>
      <p:sp>
        <p:nvSpPr>
          <p:cNvPr id="129" name="Google Shape;129;p28"/>
          <p:cNvSpPr txBox="1"/>
          <p:nvPr/>
        </p:nvSpPr>
        <p:spPr>
          <a:xfrm>
            <a:off x="955100" y="447600"/>
            <a:ext cx="6307500" cy="4248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The same simple renovations are unseen in Boston Arena, which hosted Cornell’s fifth game of the season, against Boston University. Firstly, in 1979, the stadium was purchased by Northeastern University, and renamed to honor their chairman.</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33" name="Shape 133"/>
        <p:cNvGrpSpPr/>
        <p:nvPr/>
      </p:nvGrpSpPr>
      <p:grpSpPr>
        <a:xfrm>
          <a:off x="0" y="0"/>
          <a:ext cx="0" cy="0"/>
          <a:chOff x="0" y="0"/>
          <a:chExt cx="0" cy="0"/>
        </a:xfrm>
      </p:grpSpPr>
      <p:sp>
        <p:nvSpPr>
          <p:cNvPr id="134" name="Google Shape;134;p29"/>
          <p:cNvSpPr txBox="1"/>
          <p:nvPr/>
        </p:nvSpPr>
        <p:spPr>
          <a:xfrm>
            <a:off x="406500" y="139050"/>
            <a:ext cx="8331000" cy="57258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The transfer of ownership and subsequent name change is one of the more blatant transformations that has happened to the 1970’s stadiums, and while the team technically can’t say they beat Boston University in Boston Area, the stadium remained the same for the most part through the years, excluding the standard renovations that you’ll soon come to expect as we go on to more stadiums. </a:t>
            </a:r>
            <a:endParaRPr sz="2400">
              <a:solidFill>
                <a:schemeClr val="lt1"/>
              </a:solidFill>
              <a:latin typeface="Helvetica Neue"/>
              <a:ea typeface="Helvetica Neue"/>
              <a:cs typeface="Helvetica Neue"/>
              <a:sym typeface="Helvetica Neue"/>
            </a:endParaRPr>
          </a:p>
          <a:p>
            <a:pPr indent="0" lvl="0" marL="0" rtl="0" algn="l">
              <a:lnSpc>
                <a:spcPct val="200000"/>
              </a:lnSpc>
              <a:spcBef>
                <a:spcPts val="0"/>
              </a:spcBef>
              <a:spcAft>
                <a:spcPts val="0"/>
              </a:spcAft>
              <a:buClr>
                <a:schemeClr val="dk1"/>
              </a:buClr>
              <a:buSzPts val="1100"/>
              <a:buFont typeface="Arial"/>
              <a:buNone/>
            </a:pPr>
            <a:r>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30"/>
          <p:cNvPicPr preferRelativeResize="0"/>
          <p:nvPr/>
        </p:nvPicPr>
        <p:blipFill>
          <a:blip r:embed="rId3">
            <a:alphaModFix/>
          </a:blip>
          <a:stretch>
            <a:fillRect/>
          </a:stretch>
        </p:blipFill>
        <p:spPr>
          <a:xfrm>
            <a:off x="152400" y="152400"/>
            <a:ext cx="3829050" cy="1304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43" name="Shape 143"/>
        <p:cNvGrpSpPr/>
        <p:nvPr/>
      </p:nvGrpSpPr>
      <p:grpSpPr>
        <a:xfrm>
          <a:off x="0" y="0"/>
          <a:ext cx="0" cy="0"/>
          <a:chOff x="0" y="0"/>
          <a:chExt cx="0" cy="0"/>
        </a:xfrm>
      </p:grpSpPr>
      <p:sp>
        <p:nvSpPr>
          <p:cNvPr id="144" name="Google Shape;144;p31"/>
          <p:cNvSpPr txBox="1"/>
          <p:nvPr/>
        </p:nvSpPr>
        <p:spPr>
          <a:xfrm>
            <a:off x="955100" y="447600"/>
            <a:ext cx="6307500" cy="4248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At least that would’ve been the case until 2024, where Northeastern opted to demolish the stadium and rebuild it in the future, due to structural faults uncovered in the surrounding area that made the stadium unsafe in certain areas.</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58" name="Shape 58"/>
        <p:cNvGrpSpPr/>
        <p:nvPr/>
      </p:nvGrpSpPr>
      <p:grpSpPr>
        <a:xfrm>
          <a:off x="0" y="0"/>
          <a:ext cx="0" cy="0"/>
          <a:chOff x="0" y="0"/>
          <a:chExt cx="0" cy="0"/>
        </a:xfrm>
      </p:grpSpPr>
      <p:sp>
        <p:nvSpPr>
          <p:cNvPr id="59" name="Google Shape;59;p14"/>
          <p:cNvSpPr txBox="1"/>
          <p:nvPr/>
        </p:nvSpPr>
        <p:spPr>
          <a:xfrm>
            <a:off x="902725" y="1555800"/>
            <a:ext cx="54669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Though they forever left their mark on the sport, in the 55 years since their championship win, a lot has changed.</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48" name="Shape 148"/>
        <p:cNvGrpSpPr/>
        <p:nvPr/>
      </p:nvGrpSpPr>
      <p:grpSpPr>
        <a:xfrm>
          <a:off x="0" y="0"/>
          <a:ext cx="0" cy="0"/>
          <a:chOff x="0" y="0"/>
          <a:chExt cx="0" cy="0"/>
        </a:xfrm>
      </p:grpSpPr>
      <p:sp>
        <p:nvSpPr>
          <p:cNvPr id="149" name="Google Shape;149;p32"/>
          <p:cNvSpPr txBox="1"/>
          <p:nvPr/>
        </p:nvSpPr>
        <p:spPr>
          <a:xfrm>
            <a:off x="955100" y="1555800"/>
            <a:ext cx="63075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While the demolition hasn’t happened yet, it’s perhaps the most recent instance of time leaving Cornell Hockey in the past.</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53" name="Shape 153"/>
        <p:cNvGrpSpPr/>
        <p:nvPr/>
      </p:nvGrpSpPr>
      <p:grpSpPr>
        <a:xfrm>
          <a:off x="0" y="0"/>
          <a:ext cx="0" cy="0"/>
          <a:chOff x="0" y="0"/>
          <a:chExt cx="0" cy="0"/>
        </a:xfrm>
      </p:grpSpPr>
      <p:sp>
        <p:nvSpPr>
          <p:cNvPr id="154" name="Google Shape;154;p33"/>
          <p:cNvSpPr txBox="1"/>
          <p:nvPr/>
        </p:nvSpPr>
        <p:spPr>
          <a:xfrm>
            <a:off x="941675" y="1186500"/>
            <a:ext cx="63075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Big Red plays again in Lynah Rink for their 6th game of the season, beating out Yale, 8-1. They’re now 6-0 as they head over to Canton, New York to play St. Lawrence.</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58" name="Shape 158"/>
        <p:cNvGrpSpPr/>
        <p:nvPr/>
      </p:nvGrpSpPr>
      <p:grpSpPr>
        <a:xfrm>
          <a:off x="0" y="0"/>
          <a:ext cx="0" cy="0"/>
          <a:chOff x="0" y="0"/>
          <a:chExt cx="0" cy="0"/>
        </a:xfrm>
      </p:grpSpPr>
      <p:sp>
        <p:nvSpPr>
          <p:cNvPr id="159" name="Google Shape;159;p34"/>
          <p:cNvSpPr txBox="1"/>
          <p:nvPr/>
        </p:nvSpPr>
        <p:spPr>
          <a:xfrm>
            <a:off x="914875" y="447600"/>
            <a:ext cx="6307500" cy="4248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It’s the same deal with renovations here, with one slight exception. As it was announced that the stadium was going to be upgraded in 2018, the university was careful to mention that the “classic” wooden bleachers were to remain.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35"/>
          <p:cNvPicPr preferRelativeResize="0"/>
          <p:nvPr/>
        </p:nvPicPr>
        <p:blipFill>
          <a:blip r:embed="rId3">
            <a:alphaModFix/>
          </a:blip>
          <a:stretch>
            <a:fillRect/>
          </a:stretch>
        </p:blipFill>
        <p:spPr>
          <a:xfrm>
            <a:off x="152400" y="152400"/>
            <a:ext cx="3181350" cy="1571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68" name="Shape 168"/>
        <p:cNvGrpSpPr/>
        <p:nvPr/>
      </p:nvGrpSpPr>
      <p:grpSpPr>
        <a:xfrm>
          <a:off x="0" y="0"/>
          <a:ext cx="0" cy="0"/>
          <a:chOff x="0" y="0"/>
          <a:chExt cx="0" cy="0"/>
        </a:xfrm>
      </p:grpSpPr>
      <p:sp>
        <p:nvSpPr>
          <p:cNvPr id="169" name="Google Shape;169;p36"/>
          <p:cNvSpPr txBox="1"/>
          <p:nvPr/>
        </p:nvSpPr>
        <p:spPr>
          <a:xfrm>
            <a:off x="888050" y="1555800"/>
            <a:ext cx="63075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Maybe it’s looking too far into a PR team’s words, but there’s something sweet about that.</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73" name="Shape 173"/>
        <p:cNvGrpSpPr/>
        <p:nvPr/>
      </p:nvGrpSpPr>
      <p:grpSpPr>
        <a:xfrm>
          <a:off x="0" y="0"/>
          <a:ext cx="0" cy="0"/>
          <a:chOff x="0" y="0"/>
          <a:chExt cx="0" cy="0"/>
        </a:xfrm>
      </p:grpSpPr>
      <p:sp>
        <p:nvSpPr>
          <p:cNvPr id="174" name="Google Shape;174;p37"/>
          <p:cNvSpPr txBox="1"/>
          <p:nvPr/>
        </p:nvSpPr>
        <p:spPr>
          <a:xfrm>
            <a:off x="861200" y="817050"/>
            <a:ext cx="63075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Even though so much has changed since the stadium was created in the 50s, it's pleasing to know that at least for one game that the 1970 team played, history has been preserved.</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78" name="Shape 178"/>
        <p:cNvGrpSpPr/>
        <p:nvPr/>
      </p:nvGrpSpPr>
      <p:grpSpPr>
        <a:xfrm>
          <a:off x="0" y="0"/>
          <a:ext cx="0" cy="0"/>
          <a:chOff x="0" y="0"/>
          <a:chExt cx="0" cy="0"/>
        </a:xfrm>
      </p:grpSpPr>
      <p:sp>
        <p:nvSpPr>
          <p:cNvPr id="179" name="Google Shape;179;p38"/>
          <p:cNvSpPr txBox="1"/>
          <p:nvPr/>
        </p:nvSpPr>
        <p:spPr>
          <a:xfrm>
            <a:off x="834350" y="1555800"/>
            <a:ext cx="49119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Cornell then traveled 400 miles south to New York City for the ECAC Holiday Tournament.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83" name="Shape 183"/>
        <p:cNvGrpSpPr/>
        <p:nvPr/>
      </p:nvGrpSpPr>
      <p:grpSpPr>
        <a:xfrm>
          <a:off x="0" y="0"/>
          <a:ext cx="0" cy="0"/>
          <a:chOff x="0" y="0"/>
          <a:chExt cx="0" cy="0"/>
        </a:xfrm>
      </p:grpSpPr>
      <p:sp>
        <p:nvSpPr>
          <p:cNvPr id="184" name="Google Shape;184;p39"/>
          <p:cNvSpPr txBox="1"/>
          <p:nvPr/>
        </p:nvSpPr>
        <p:spPr>
          <a:xfrm>
            <a:off x="807525" y="817050"/>
            <a:ext cx="60390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In The City, they played in the famed Madison Square Garden, which is by far the biggest, and as a consequence, one of the most changed stadiums on their path to the championship.</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88" name="Shape 188"/>
        <p:cNvGrpSpPr/>
        <p:nvPr/>
      </p:nvGrpSpPr>
      <p:grpSpPr>
        <a:xfrm>
          <a:off x="0" y="0"/>
          <a:ext cx="0" cy="0"/>
          <a:chOff x="0" y="0"/>
          <a:chExt cx="0" cy="0"/>
        </a:xfrm>
      </p:grpSpPr>
      <p:sp>
        <p:nvSpPr>
          <p:cNvPr id="189" name="Google Shape;189;p40"/>
          <p:cNvSpPr txBox="1"/>
          <p:nvPr/>
        </p:nvSpPr>
        <p:spPr>
          <a:xfrm>
            <a:off x="794100" y="1186500"/>
            <a:ext cx="60390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Not much needs to be said about the changes that happened to MSG. The images of the stadium in 1970 compared to now speak for themselves.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41"/>
          <p:cNvPicPr preferRelativeResize="0"/>
          <p:nvPr/>
        </p:nvPicPr>
        <p:blipFill>
          <a:blip r:embed="rId3">
            <a:alphaModFix/>
          </a:blip>
          <a:stretch>
            <a:fillRect/>
          </a:stretch>
        </p:blipFill>
        <p:spPr>
          <a:xfrm>
            <a:off x="152400" y="152400"/>
            <a:ext cx="2895600" cy="2009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63" name="Shape 63"/>
        <p:cNvGrpSpPr/>
        <p:nvPr/>
      </p:nvGrpSpPr>
      <p:grpSpPr>
        <a:xfrm>
          <a:off x="0" y="0"/>
          <a:ext cx="0" cy="0"/>
          <a:chOff x="0" y="0"/>
          <a:chExt cx="0" cy="0"/>
        </a:xfrm>
      </p:grpSpPr>
      <p:sp>
        <p:nvSpPr>
          <p:cNvPr id="64" name="Google Shape;64;p15"/>
          <p:cNvSpPr txBox="1"/>
          <p:nvPr/>
        </p:nvSpPr>
        <p:spPr>
          <a:xfrm>
            <a:off x="914825" y="447600"/>
            <a:ext cx="6307500" cy="4248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As we journey further into the future, it becomes more difficult to remember exactly what this team accomplished. Their historic success is hidden in half-a-century-year-old newspapers and the stadiums that were played in are getting demolished</a:t>
            </a:r>
            <a:r>
              <a:rPr lang="en" sz="2400">
                <a:solidFill>
                  <a:schemeClr val="lt1"/>
                </a:solidFill>
                <a:latin typeface="Helvetica Neue"/>
                <a:ea typeface="Helvetica Neue"/>
                <a:cs typeface="Helvetica Neue"/>
                <a:sym typeface="Helvetica Neue"/>
              </a:rPr>
              <a:t>.</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98" name="Shape 198"/>
        <p:cNvGrpSpPr/>
        <p:nvPr/>
      </p:nvGrpSpPr>
      <p:grpSpPr>
        <a:xfrm>
          <a:off x="0" y="0"/>
          <a:ext cx="0" cy="0"/>
          <a:chOff x="0" y="0"/>
          <a:chExt cx="0" cy="0"/>
        </a:xfrm>
      </p:grpSpPr>
      <p:sp>
        <p:nvSpPr>
          <p:cNvPr id="199" name="Google Shape;199;p42"/>
          <p:cNvSpPr txBox="1"/>
          <p:nvPr/>
        </p:nvSpPr>
        <p:spPr>
          <a:xfrm>
            <a:off x="820950" y="447600"/>
            <a:ext cx="6039000" cy="4248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Following 9-0 and 7-2 victories in MSG, the team sat at nine wins heading into the Syracuse Invitational. As a part of this tournament, the team played in what’s now called the Upstate Medical University Arena.</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03" name="Shape 203"/>
        <p:cNvGrpSpPr/>
        <p:nvPr/>
      </p:nvGrpSpPr>
      <p:grpSpPr>
        <a:xfrm>
          <a:off x="0" y="0"/>
          <a:ext cx="0" cy="0"/>
          <a:chOff x="0" y="0"/>
          <a:chExt cx="0" cy="0"/>
        </a:xfrm>
      </p:grpSpPr>
      <p:sp>
        <p:nvSpPr>
          <p:cNvPr id="204" name="Google Shape;204;p43"/>
          <p:cNvSpPr txBox="1"/>
          <p:nvPr/>
        </p:nvSpPr>
        <p:spPr>
          <a:xfrm>
            <a:off x="928250" y="447600"/>
            <a:ext cx="6039000" cy="4248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But like the Boston Arena story, the building wasn’t called Upstate until just recently, when the stadium formerly known as the Oncenter War Memorial Arena sold its naming rights to Upstate Medical University for just under $3 mil</a:t>
            </a:r>
            <a:r>
              <a:rPr lang="en" sz="2400">
                <a:solidFill>
                  <a:schemeClr val="lt1"/>
                </a:solidFill>
                <a:latin typeface="Helvetica Neue"/>
                <a:ea typeface="Helvetica Neue"/>
                <a:cs typeface="Helvetica Neue"/>
                <a:sym typeface="Helvetica Neue"/>
              </a:rPr>
              <a:t>l</a:t>
            </a:r>
            <a:r>
              <a:rPr lang="en" sz="2400">
                <a:solidFill>
                  <a:schemeClr val="lt1"/>
                </a:solidFill>
                <a:latin typeface="Helvetica Neue"/>
                <a:ea typeface="Helvetica Neue"/>
                <a:cs typeface="Helvetica Neue"/>
                <a:sym typeface="Helvetica Neue"/>
              </a:rPr>
              <a:t>ion.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08" name="Shape 208"/>
        <p:cNvGrpSpPr/>
        <p:nvPr/>
      </p:nvGrpSpPr>
      <p:grpSpPr>
        <a:xfrm>
          <a:off x="0" y="0"/>
          <a:ext cx="0" cy="0"/>
          <a:chOff x="0" y="0"/>
          <a:chExt cx="0" cy="0"/>
        </a:xfrm>
      </p:grpSpPr>
      <p:sp>
        <p:nvSpPr>
          <p:cNvPr id="209" name="Google Shape;209;p44"/>
          <p:cNvSpPr txBox="1"/>
          <p:nvPr/>
        </p:nvSpPr>
        <p:spPr>
          <a:xfrm>
            <a:off x="941650" y="817050"/>
            <a:ext cx="60390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The contractual nature of this type of negotiation is interesting. After the remaining 5 years run out on Upstate’s naming rights, who’s to say what happens to the stadium then?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13" name="Shape 213"/>
        <p:cNvGrpSpPr/>
        <p:nvPr/>
      </p:nvGrpSpPr>
      <p:grpSpPr>
        <a:xfrm>
          <a:off x="0" y="0"/>
          <a:ext cx="0" cy="0"/>
          <a:chOff x="0" y="0"/>
          <a:chExt cx="0" cy="0"/>
        </a:xfrm>
      </p:grpSpPr>
      <p:sp>
        <p:nvSpPr>
          <p:cNvPr id="214" name="Google Shape;214;p45"/>
          <p:cNvSpPr txBox="1"/>
          <p:nvPr/>
        </p:nvSpPr>
        <p:spPr>
          <a:xfrm>
            <a:off x="928225" y="1186500"/>
            <a:ext cx="60390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If it changes names again, it’s just another ring that people have to jump through to get to the history of Cornell’s Cinderella story.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18" name="Shape 218"/>
        <p:cNvGrpSpPr/>
        <p:nvPr/>
      </p:nvGrpSpPr>
      <p:grpSpPr>
        <a:xfrm>
          <a:off x="0" y="0"/>
          <a:ext cx="0" cy="0"/>
          <a:chOff x="0" y="0"/>
          <a:chExt cx="0" cy="0"/>
        </a:xfrm>
      </p:grpSpPr>
      <p:sp>
        <p:nvSpPr>
          <p:cNvPr id="219" name="Google Shape;219;p46"/>
          <p:cNvSpPr txBox="1"/>
          <p:nvPr/>
        </p:nvSpPr>
        <p:spPr>
          <a:xfrm>
            <a:off x="928225" y="1186500"/>
            <a:ext cx="60390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If it changes names again, it’s just another ring that people have to jump through to get to the history of Cornell’s Cinderella story.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23" name="Shape 223"/>
        <p:cNvGrpSpPr/>
        <p:nvPr/>
      </p:nvGrpSpPr>
      <p:grpSpPr>
        <a:xfrm>
          <a:off x="0" y="0"/>
          <a:ext cx="0" cy="0"/>
          <a:chOff x="0" y="0"/>
          <a:chExt cx="0" cy="0"/>
        </a:xfrm>
      </p:grpSpPr>
      <p:sp>
        <p:nvSpPr>
          <p:cNvPr id="224" name="Google Shape;224;p47"/>
          <p:cNvSpPr txBox="1"/>
          <p:nvPr/>
        </p:nvSpPr>
        <p:spPr>
          <a:xfrm>
            <a:off x="928225" y="1186500"/>
            <a:ext cx="60390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Though commercialization is something that we’ll soon see more of, we’re back to regular, University-owned stadiums in Boston and Toronto.</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48"/>
          <p:cNvPicPr preferRelativeResize="0"/>
          <p:nvPr/>
        </p:nvPicPr>
        <p:blipFill>
          <a:blip r:embed="rId3">
            <a:alphaModFix/>
          </a:blip>
          <a:stretch>
            <a:fillRect/>
          </a:stretch>
        </p:blipFill>
        <p:spPr>
          <a:xfrm>
            <a:off x="152400" y="152400"/>
            <a:ext cx="2352675" cy="1790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49"/>
          <p:cNvPicPr preferRelativeResize="0"/>
          <p:nvPr/>
        </p:nvPicPr>
        <p:blipFill>
          <a:blip r:embed="rId3">
            <a:alphaModFix/>
          </a:blip>
          <a:stretch>
            <a:fillRect/>
          </a:stretch>
        </p:blipFill>
        <p:spPr>
          <a:xfrm>
            <a:off x="152400" y="152400"/>
            <a:ext cx="2914650" cy="1257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38" name="Shape 238"/>
        <p:cNvGrpSpPr/>
        <p:nvPr/>
      </p:nvGrpSpPr>
      <p:grpSpPr>
        <a:xfrm>
          <a:off x="0" y="0"/>
          <a:ext cx="0" cy="0"/>
          <a:chOff x="0" y="0"/>
          <a:chExt cx="0" cy="0"/>
        </a:xfrm>
      </p:grpSpPr>
      <p:sp>
        <p:nvSpPr>
          <p:cNvPr id="239" name="Google Shape;239;p50"/>
          <p:cNvSpPr txBox="1"/>
          <p:nvPr/>
        </p:nvSpPr>
        <p:spPr>
          <a:xfrm>
            <a:off x="941625" y="817050"/>
            <a:ext cx="60390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In case you’ve lost count, that’s now 13 wins for Cornell, with no losses. They finally return home near the end of January, to face off against Princeton, who they stomp 7-1.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51"/>
          <p:cNvPicPr preferRelativeResize="0"/>
          <p:nvPr/>
        </p:nvPicPr>
        <p:blipFill>
          <a:blip r:embed="rId3">
            <a:alphaModFix/>
          </a:blip>
          <a:stretch>
            <a:fillRect/>
          </a:stretch>
        </p:blipFill>
        <p:spPr>
          <a:xfrm>
            <a:off x="152400" y="152400"/>
            <a:ext cx="2571750" cy="2343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68" name="Shape 68"/>
        <p:cNvGrpSpPr/>
        <p:nvPr/>
      </p:nvGrpSpPr>
      <p:grpSpPr>
        <a:xfrm>
          <a:off x="0" y="0"/>
          <a:ext cx="0" cy="0"/>
          <a:chOff x="0" y="0"/>
          <a:chExt cx="0" cy="0"/>
        </a:xfrm>
      </p:grpSpPr>
      <p:sp>
        <p:nvSpPr>
          <p:cNvPr id="69" name="Google Shape;69;p16"/>
          <p:cNvSpPr txBox="1"/>
          <p:nvPr/>
        </p:nvSpPr>
        <p:spPr>
          <a:xfrm>
            <a:off x="914825" y="1186500"/>
            <a:ext cx="63075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There was a commemoration in 2020 for the 50 year anniversary of the team’s historic season, but there likely won’t be another event like that in the near future.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48" name="Shape 248"/>
        <p:cNvGrpSpPr/>
        <p:nvPr/>
      </p:nvGrpSpPr>
      <p:grpSpPr>
        <a:xfrm>
          <a:off x="0" y="0"/>
          <a:ext cx="0" cy="0"/>
          <a:chOff x="0" y="0"/>
          <a:chExt cx="0" cy="0"/>
        </a:xfrm>
      </p:grpSpPr>
      <p:sp>
        <p:nvSpPr>
          <p:cNvPr id="249" name="Google Shape;249;p52"/>
          <p:cNvSpPr txBox="1"/>
          <p:nvPr/>
        </p:nvSpPr>
        <p:spPr>
          <a:xfrm>
            <a:off x="887950" y="817050"/>
            <a:ext cx="63342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At this point, this is already Cornell’s best season in team history. The previous two years, though they finished first in the division, they had blemishes on their record going into February.</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53" name="Shape 253"/>
        <p:cNvGrpSpPr/>
        <p:nvPr/>
      </p:nvGrpSpPr>
      <p:grpSpPr>
        <a:xfrm>
          <a:off x="0" y="0"/>
          <a:ext cx="0" cy="0"/>
          <a:chOff x="0" y="0"/>
          <a:chExt cx="0" cy="0"/>
        </a:xfrm>
      </p:grpSpPr>
      <p:sp>
        <p:nvSpPr>
          <p:cNvPr id="254" name="Google Shape;254;p53"/>
          <p:cNvSpPr txBox="1"/>
          <p:nvPr/>
        </p:nvSpPr>
        <p:spPr>
          <a:xfrm>
            <a:off x="871025" y="1555800"/>
            <a:ext cx="56265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To the fans at the time, this season was unheard of, just like it still is to us in 2025.</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58" name="Shape 258"/>
        <p:cNvGrpSpPr/>
        <p:nvPr/>
      </p:nvGrpSpPr>
      <p:grpSpPr>
        <a:xfrm>
          <a:off x="0" y="0"/>
          <a:ext cx="0" cy="0"/>
          <a:chOff x="0" y="0"/>
          <a:chExt cx="0" cy="0"/>
        </a:xfrm>
      </p:grpSpPr>
      <p:sp>
        <p:nvSpPr>
          <p:cNvPr id="259" name="Google Shape;259;p54"/>
          <p:cNvSpPr txBox="1"/>
          <p:nvPr/>
        </p:nvSpPr>
        <p:spPr>
          <a:xfrm>
            <a:off x="871025" y="1555800"/>
            <a:ext cx="56265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Big Red’s success continues with a win over Yale in New Haven, followed by 3 more consecutive wins back in Ithaca.</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55"/>
          <p:cNvPicPr preferRelativeResize="0"/>
          <p:nvPr/>
        </p:nvPicPr>
        <p:blipFill>
          <a:blip r:embed="rId3">
            <a:alphaModFix/>
          </a:blip>
          <a:stretch>
            <a:fillRect/>
          </a:stretch>
        </p:blipFill>
        <p:spPr>
          <a:xfrm>
            <a:off x="152400" y="152400"/>
            <a:ext cx="2343150" cy="1905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56"/>
          <p:cNvPicPr preferRelativeResize="0"/>
          <p:nvPr/>
        </p:nvPicPr>
        <p:blipFill>
          <a:blip r:embed="rId3">
            <a:alphaModFix/>
          </a:blip>
          <a:stretch>
            <a:fillRect/>
          </a:stretch>
        </p:blipFill>
        <p:spPr>
          <a:xfrm>
            <a:off x="152400" y="152400"/>
            <a:ext cx="1990725" cy="2247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57"/>
          <p:cNvPicPr preferRelativeResize="0"/>
          <p:nvPr/>
        </p:nvPicPr>
        <p:blipFill>
          <a:blip r:embed="rId3">
            <a:alphaModFix/>
          </a:blip>
          <a:stretch>
            <a:fillRect/>
          </a:stretch>
        </p:blipFill>
        <p:spPr>
          <a:xfrm>
            <a:off x="152400" y="152400"/>
            <a:ext cx="3086100" cy="17430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58"/>
          <p:cNvPicPr preferRelativeResize="0"/>
          <p:nvPr/>
        </p:nvPicPr>
        <p:blipFill>
          <a:blip r:embed="rId3">
            <a:alphaModFix/>
          </a:blip>
          <a:stretch>
            <a:fillRect/>
          </a:stretch>
        </p:blipFill>
        <p:spPr>
          <a:xfrm>
            <a:off x="152400" y="152400"/>
            <a:ext cx="2343150" cy="19907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83" name="Shape 283"/>
        <p:cNvGrpSpPr/>
        <p:nvPr/>
      </p:nvGrpSpPr>
      <p:grpSpPr>
        <a:xfrm>
          <a:off x="0" y="0"/>
          <a:ext cx="0" cy="0"/>
          <a:chOff x="0" y="0"/>
          <a:chExt cx="0" cy="0"/>
        </a:xfrm>
      </p:grpSpPr>
      <p:sp>
        <p:nvSpPr>
          <p:cNvPr id="284" name="Google Shape;284;p59"/>
          <p:cNvSpPr txBox="1"/>
          <p:nvPr/>
        </p:nvSpPr>
        <p:spPr>
          <a:xfrm>
            <a:off x="884450" y="817050"/>
            <a:ext cx="56265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By now, it seems like this is going to be a season that is impossible to forget. Cornell is completely dominating their opponents, and is now up to an 18-0 record.</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88" name="Shape 288"/>
        <p:cNvGrpSpPr/>
        <p:nvPr/>
      </p:nvGrpSpPr>
      <p:grpSpPr>
        <a:xfrm>
          <a:off x="0" y="0"/>
          <a:ext cx="0" cy="0"/>
          <a:chOff x="0" y="0"/>
          <a:chExt cx="0" cy="0"/>
        </a:xfrm>
      </p:grpSpPr>
      <p:sp>
        <p:nvSpPr>
          <p:cNvPr id="289" name="Google Shape;289;p60"/>
          <p:cNvSpPr txBox="1"/>
          <p:nvPr/>
        </p:nvSpPr>
        <p:spPr>
          <a:xfrm>
            <a:off x="884450" y="1186500"/>
            <a:ext cx="56265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But the next game, against the University of Pennsylvania, proves how over the years, our memories may become hazy.</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93" name="Shape 293"/>
        <p:cNvGrpSpPr/>
        <p:nvPr/>
      </p:nvGrpSpPr>
      <p:grpSpPr>
        <a:xfrm>
          <a:off x="0" y="0"/>
          <a:ext cx="0" cy="0"/>
          <a:chOff x="0" y="0"/>
          <a:chExt cx="0" cy="0"/>
        </a:xfrm>
      </p:grpSpPr>
      <p:sp>
        <p:nvSpPr>
          <p:cNvPr id="294" name="Google Shape;294;p61"/>
          <p:cNvSpPr txBox="1"/>
          <p:nvPr/>
        </p:nvSpPr>
        <p:spPr>
          <a:xfrm>
            <a:off x="897875" y="1555800"/>
            <a:ext cx="56265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The game was played in Cherry Hill Arena in New Jersey, which was a terrible facility.</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7"/>
          <p:cNvPicPr preferRelativeResize="0"/>
          <p:nvPr/>
        </p:nvPicPr>
        <p:blipFill>
          <a:blip r:embed="rId3">
            <a:alphaModFix/>
          </a:blip>
          <a:stretch>
            <a:fillRect/>
          </a:stretch>
        </p:blipFill>
        <p:spPr>
          <a:xfrm>
            <a:off x="3167063" y="1633538"/>
            <a:ext cx="2809875" cy="18764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62"/>
          <p:cNvPicPr preferRelativeResize="0"/>
          <p:nvPr/>
        </p:nvPicPr>
        <p:blipFill>
          <a:blip r:embed="rId3">
            <a:alphaModFix/>
          </a:blip>
          <a:stretch>
            <a:fillRect/>
          </a:stretch>
        </p:blipFill>
        <p:spPr>
          <a:xfrm>
            <a:off x="152400" y="152400"/>
            <a:ext cx="5943600" cy="5810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303" name="Shape 303"/>
        <p:cNvGrpSpPr/>
        <p:nvPr/>
      </p:nvGrpSpPr>
      <p:grpSpPr>
        <a:xfrm>
          <a:off x="0" y="0"/>
          <a:ext cx="0" cy="0"/>
          <a:chOff x="0" y="0"/>
          <a:chExt cx="0" cy="0"/>
        </a:xfrm>
      </p:grpSpPr>
      <p:sp>
        <p:nvSpPr>
          <p:cNvPr id="304" name="Google Shape;304;p63"/>
          <p:cNvSpPr txBox="1"/>
          <p:nvPr/>
        </p:nvSpPr>
        <p:spPr>
          <a:xfrm>
            <a:off x="779400" y="447600"/>
            <a:ext cx="7585200" cy="4248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In 1978, perhaps to distance themselves from an unsatisfactory past, the stadium was renamed to “The Centrum”, but that change, although adding another layer of depth to the 1970 team’s story, did not end up rehabilitating the facility’s tarnished reputation, and in the following year, the stadium was demolished.</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64"/>
          <p:cNvPicPr preferRelativeResize="0"/>
          <p:nvPr/>
        </p:nvPicPr>
        <p:blipFill>
          <a:blip r:embed="rId3">
            <a:alphaModFix/>
          </a:blip>
          <a:stretch>
            <a:fillRect/>
          </a:stretch>
        </p:blipFill>
        <p:spPr>
          <a:xfrm>
            <a:off x="152400" y="152400"/>
            <a:ext cx="2438400" cy="12668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313" name="Shape 313"/>
        <p:cNvGrpSpPr/>
        <p:nvPr/>
      </p:nvGrpSpPr>
      <p:grpSpPr>
        <a:xfrm>
          <a:off x="0" y="0"/>
          <a:ext cx="0" cy="0"/>
          <a:chOff x="0" y="0"/>
          <a:chExt cx="0" cy="0"/>
        </a:xfrm>
      </p:grpSpPr>
      <p:sp>
        <p:nvSpPr>
          <p:cNvPr id="314" name="Google Shape;314;p65"/>
          <p:cNvSpPr txBox="1"/>
          <p:nvPr/>
        </p:nvSpPr>
        <p:spPr>
          <a:xfrm>
            <a:off x="779400" y="1925250"/>
            <a:ext cx="5852400" cy="1293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No hockey will ever be played here anymore. The stadium is gone.</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318" name="Shape 318"/>
        <p:cNvGrpSpPr/>
        <p:nvPr/>
      </p:nvGrpSpPr>
      <p:grpSpPr>
        <a:xfrm>
          <a:off x="0" y="0"/>
          <a:ext cx="0" cy="0"/>
          <a:chOff x="0" y="0"/>
          <a:chExt cx="0" cy="0"/>
        </a:xfrm>
      </p:grpSpPr>
      <p:sp>
        <p:nvSpPr>
          <p:cNvPr id="319" name="Google Shape;319;p66"/>
          <p:cNvSpPr txBox="1"/>
          <p:nvPr/>
        </p:nvSpPr>
        <p:spPr>
          <a:xfrm>
            <a:off x="766000" y="1186500"/>
            <a:ext cx="58524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Even if the 1970 team set historic records, as history passes, it becomes harder and harder to appreciate what they actually did.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323" name="Shape 323"/>
        <p:cNvGrpSpPr/>
        <p:nvPr/>
      </p:nvGrpSpPr>
      <p:grpSpPr>
        <a:xfrm>
          <a:off x="0" y="0"/>
          <a:ext cx="0" cy="0"/>
          <a:chOff x="0" y="0"/>
          <a:chExt cx="0" cy="0"/>
        </a:xfrm>
      </p:grpSpPr>
      <p:sp>
        <p:nvSpPr>
          <p:cNvPr id="324" name="Google Shape;324;p67"/>
          <p:cNvSpPr txBox="1"/>
          <p:nvPr/>
        </p:nvSpPr>
        <p:spPr>
          <a:xfrm>
            <a:off x="921450" y="447600"/>
            <a:ext cx="7301100" cy="4248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Though not quite as harsh as the Cherry Hill story, Cornell’s next game is played at Dartmouth, whose stadium is also no longer existent. They played in Davis Rink, which was abandoned in 1975 for the Thompson Arena and demolished in 1985 to make room for the Berry Sports Center.</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328" name="Shape 328"/>
        <p:cNvGrpSpPr/>
        <p:nvPr/>
      </p:nvGrpSpPr>
      <p:grpSpPr>
        <a:xfrm>
          <a:off x="0" y="0"/>
          <a:ext cx="0" cy="0"/>
          <a:chOff x="0" y="0"/>
          <a:chExt cx="0" cy="0"/>
        </a:xfrm>
      </p:grpSpPr>
      <p:sp>
        <p:nvSpPr>
          <p:cNvPr id="329" name="Google Shape;329;p68"/>
          <p:cNvSpPr txBox="1"/>
          <p:nvPr/>
        </p:nvSpPr>
        <p:spPr>
          <a:xfrm>
            <a:off x="921450" y="817050"/>
            <a:ext cx="65688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What’s unique about Davis Rink was that it was open-air. When Cornell played on that ice in 1970, they were exposed to the elements - something that’s not done at the NCAA level anymore, outside of select exhibition games.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69"/>
          <p:cNvPicPr preferRelativeResize="0"/>
          <p:nvPr/>
        </p:nvPicPr>
        <p:blipFill>
          <a:blip r:embed="rId3">
            <a:alphaModFix/>
          </a:blip>
          <a:stretch>
            <a:fillRect/>
          </a:stretch>
        </p:blipFill>
        <p:spPr>
          <a:xfrm>
            <a:off x="152400" y="152400"/>
            <a:ext cx="5943600" cy="6000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338" name="Shape 338"/>
        <p:cNvGrpSpPr/>
        <p:nvPr/>
      </p:nvGrpSpPr>
      <p:grpSpPr>
        <a:xfrm>
          <a:off x="0" y="0"/>
          <a:ext cx="0" cy="0"/>
          <a:chOff x="0" y="0"/>
          <a:chExt cx="0" cy="0"/>
        </a:xfrm>
      </p:grpSpPr>
      <p:sp>
        <p:nvSpPr>
          <p:cNvPr id="339" name="Google Shape;339;p70"/>
          <p:cNvSpPr txBox="1"/>
          <p:nvPr/>
        </p:nvSpPr>
        <p:spPr>
          <a:xfrm>
            <a:off x="921450" y="1186500"/>
            <a:ext cx="65688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Alas, the uniqueness of Davis Rink proved to be its limiting factor, as the seating arrangements for an open-air stadium were lackluster for a growing sport in Hanover.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71"/>
          <p:cNvPicPr preferRelativeResize="0"/>
          <p:nvPr/>
        </p:nvPicPr>
        <p:blipFill>
          <a:blip r:embed="rId3">
            <a:alphaModFix/>
          </a:blip>
          <a:stretch>
            <a:fillRect/>
          </a:stretch>
        </p:blipFill>
        <p:spPr>
          <a:xfrm>
            <a:off x="152400" y="152400"/>
            <a:ext cx="5162550" cy="1438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78" name="Shape 78"/>
        <p:cNvGrpSpPr/>
        <p:nvPr/>
      </p:nvGrpSpPr>
      <p:grpSpPr>
        <a:xfrm>
          <a:off x="0" y="0"/>
          <a:ext cx="0" cy="0"/>
          <a:chOff x="0" y="0"/>
          <a:chExt cx="0" cy="0"/>
        </a:xfrm>
      </p:grpSpPr>
      <p:sp>
        <p:nvSpPr>
          <p:cNvPr id="79" name="Google Shape;79;p18"/>
          <p:cNvSpPr txBox="1"/>
          <p:nvPr/>
        </p:nvSpPr>
        <p:spPr>
          <a:xfrm>
            <a:off x="928250" y="817050"/>
            <a:ext cx="63075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It's disheartening to see such an incredible accomplishment slip away from the public eye, but you can understand why. For this team, their story was written on the ice, in the stadiums.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348" name="Shape 348"/>
        <p:cNvGrpSpPr/>
        <p:nvPr/>
      </p:nvGrpSpPr>
      <p:grpSpPr>
        <a:xfrm>
          <a:off x="0" y="0"/>
          <a:ext cx="0" cy="0"/>
          <a:chOff x="0" y="0"/>
          <a:chExt cx="0" cy="0"/>
        </a:xfrm>
      </p:grpSpPr>
      <p:sp>
        <p:nvSpPr>
          <p:cNvPr id="349" name="Google Shape;349;p72"/>
          <p:cNvSpPr txBox="1"/>
          <p:nvPr/>
        </p:nvSpPr>
        <p:spPr>
          <a:xfrm>
            <a:off x="948275" y="817050"/>
            <a:ext cx="65688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When Thompson opened, it allowed for an additional 1,500 seats. While it was a change needing to be made as the sport modernized, a part of Cornell’s historic season was left behind in Davis.</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73"/>
          <p:cNvPicPr preferRelativeResize="0"/>
          <p:nvPr/>
        </p:nvPicPr>
        <p:blipFill>
          <a:blip r:embed="rId3">
            <a:alphaModFix/>
          </a:blip>
          <a:stretch>
            <a:fillRect/>
          </a:stretch>
        </p:blipFill>
        <p:spPr>
          <a:xfrm>
            <a:off x="152400" y="152400"/>
            <a:ext cx="5943600" cy="2667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358" name="Shape 358"/>
        <p:cNvGrpSpPr/>
        <p:nvPr/>
      </p:nvGrpSpPr>
      <p:grpSpPr>
        <a:xfrm>
          <a:off x="0" y="0"/>
          <a:ext cx="0" cy="0"/>
          <a:chOff x="0" y="0"/>
          <a:chExt cx="0" cy="0"/>
        </a:xfrm>
      </p:grpSpPr>
      <p:sp>
        <p:nvSpPr>
          <p:cNvPr id="359" name="Google Shape;359;p74"/>
          <p:cNvSpPr txBox="1"/>
          <p:nvPr/>
        </p:nvSpPr>
        <p:spPr>
          <a:xfrm>
            <a:off x="948275" y="817050"/>
            <a:ext cx="65688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It was back to Lynah for three of the last four games of the season, with the final game of the season being played at Princeton in Hobey Baker Memorial Rink, which has undergone the usual renovations in the early 2000s.</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75"/>
          <p:cNvPicPr preferRelativeResize="0"/>
          <p:nvPr/>
        </p:nvPicPr>
        <p:blipFill>
          <a:blip r:embed="rId3">
            <a:alphaModFix/>
          </a:blip>
          <a:stretch>
            <a:fillRect/>
          </a:stretch>
        </p:blipFill>
        <p:spPr>
          <a:xfrm>
            <a:off x="152400" y="152400"/>
            <a:ext cx="2819400" cy="19812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76"/>
          <p:cNvPicPr preferRelativeResize="0"/>
          <p:nvPr/>
        </p:nvPicPr>
        <p:blipFill>
          <a:blip r:embed="rId3">
            <a:alphaModFix/>
          </a:blip>
          <a:stretch>
            <a:fillRect/>
          </a:stretch>
        </p:blipFill>
        <p:spPr>
          <a:xfrm>
            <a:off x="152400" y="152400"/>
            <a:ext cx="1876425" cy="23145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77"/>
          <p:cNvPicPr preferRelativeResize="0"/>
          <p:nvPr/>
        </p:nvPicPr>
        <p:blipFill>
          <a:blip r:embed="rId3">
            <a:alphaModFix/>
          </a:blip>
          <a:stretch>
            <a:fillRect/>
          </a:stretch>
        </p:blipFill>
        <p:spPr>
          <a:xfrm>
            <a:off x="152400" y="152400"/>
            <a:ext cx="1390650" cy="20764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78"/>
          <p:cNvPicPr preferRelativeResize="0"/>
          <p:nvPr/>
        </p:nvPicPr>
        <p:blipFill>
          <a:blip r:embed="rId3">
            <a:alphaModFix/>
          </a:blip>
          <a:stretch>
            <a:fillRect/>
          </a:stretch>
        </p:blipFill>
        <p:spPr>
          <a:xfrm>
            <a:off x="152400" y="152400"/>
            <a:ext cx="3286125" cy="18383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383" name="Shape 383"/>
        <p:cNvGrpSpPr/>
        <p:nvPr/>
      </p:nvGrpSpPr>
      <p:grpSpPr>
        <a:xfrm>
          <a:off x="0" y="0"/>
          <a:ext cx="0" cy="0"/>
          <a:chOff x="0" y="0"/>
          <a:chExt cx="0" cy="0"/>
        </a:xfrm>
      </p:grpSpPr>
      <p:sp>
        <p:nvSpPr>
          <p:cNvPr id="384" name="Google Shape;384;p79"/>
          <p:cNvSpPr txBox="1"/>
          <p:nvPr/>
        </p:nvSpPr>
        <p:spPr>
          <a:xfrm>
            <a:off x="948275" y="1186500"/>
            <a:ext cx="52542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With those four games completed, Cornell finished the regular season with an unprecedented 24 wins and zero losses.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80"/>
          <p:cNvPicPr preferRelativeResize="0"/>
          <p:nvPr/>
        </p:nvPicPr>
        <p:blipFill>
          <a:blip r:embed="rId3">
            <a:alphaModFix/>
          </a:blip>
          <a:stretch>
            <a:fillRect/>
          </a:stretch>
        </p:blipFill>
        <p:spPr>
          <a:xfrm>
            <a:off x="152400" y="152400"/>
            <a:ext cx="3476625" cy="23241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393" name="Shape 393"/>
        <p:cNvGrpSpPr/>
        <p:nvPr/>
      </p:nvGrpSpPr>
      <p:grpSpPr>
        <a:xfrm>
          <a:off x="0" y="0"/>
          <a:ext cx="0" cy="0"/>
          <a:chOff x="0" y="0"/>
          <a:chExt cx="0" cy="0"/>
        </a:xfrm>
      </p:grpSpPr>
      <p:sp>
        <p:nvSpPr>
          <p:cNvPr id="394" name="Google Shape;394;p81"/>
          <p:cNvSpPr txBox="1"/>
          <p:nvPr/>
        </p:nvSpPr>
        <p:spPr>
          <a:xfrm>
            <a:off x="948275" y="817050"/>
            <a:ext cx="61797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Now, the real season starts. In the ECAC Hockey Championship, Cornell was at home against St. Lawrence for the quarter finals. As you can probably guess, it was an easy win for the team.</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83" name="Shape 83"/>
        <p:cNvGrpSpPr/>
        <p:nvPr/>
      </p:nvGrpSpPr>
      <p:grpSpPr>
        <a:xfrm>
          <a:off x="0" y="0"/>
          <a:ext cx="0" cy="0"/>
          <a:chOff x="0" y="0"/>
          <a:chExt cx="0" cy="0"/>
        </a:xfrm>
      </p:grpSpPr>
      <p:sp>
        <p:nvSpPr>
          <p:cNvPr id="84" name="Google Shape;84;p19"/>
          <p:cNvSpPr txBox="1"/>
          <p:nvPr/>
        </p:nvSpPr>
        <p:spPr>
          <a:xfrm>
            <a:off x="955075" y="1555800"/>
            <a:ext cx="63075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Fifty-five years later, the architecture of their season has changed. Every stadium they visited is undeniably different.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398" name="Shape 398"/>
        <p:cNvGrpSpPr/>
        <p:nvPr/>
      </p:nvGrpSpPr>
      <p:grpSpPr>
        <a:xfrm>
          <a:off x="0" y="0"/>
          <a:ext cx="0" cy="0"/>
          <a:chOff x="0" y="0"/>
          <a:chExt cx="0" cy="0"/>
        </a:xfrm>
      </p:grpSpPr>
      <p:sp>
        <p:nvSpPr>
          <p:cNvPr id="399" name="Google Shape;399;p82"/>
          <p:cNvSpPr txBox="1"/>
          <p:nvPr/>
        </p:nvSpPr>
        <p:spPr>
          <a:xfrm>
            <a:off x="948275" y="817050"/>
            <a:ext cx="61797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Now, the real season starts. In the ECAC Hockey Championship, they were at home against St. Lawrence for the quarter finals. As you can probably guess, it was an easy win for the team.</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83"/>
          <p:cNvPicPr preferRelativeResize="0"/>
          <p:nvPr/>
        </p:nvPicPr>
        <p:blipFill>
          <a:blip r:embed="rId3">
            <a:alphaModFix/>
          </a:blip>
          <a:stretch>
            <a:fillRect/>
          </a:stretch>
        </p:blipFill>
        <p:spPr>
          <a:xfrm>
            <a:off x="152400" y="152400"/>
            <a:ext cx="2447925" cy="18669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08" name="Shape 408"/>
        <p:cNvGrpSpPr/>
        <p:nvPr/>
      </p:nvGrpSpPr>
      <p:grpSpPr>
        <a:xfrm>
          <a:off x="0" y="0"/>
          <a:ext cx="0" cy="0"/>
          <a:chOff x="0" y="0"/>
          <a:chExt cx="0" cy="0"/>
        </a:xfrm>
      </p:grpSpPr>
      <p:sp>
        <p:nvSpPr>
          <p:cNvPr id="409" name="Google Shape;409;p84"/>
          <p:cNvSpPr txBox="1"/>
          <p:nvPr/>
        </p:nvSpPr>
        <p:spPr>
          <a:xfrm>
            <a:off x="945450" y="1925250"/>
            <a:ext cx="5418000" cy="1293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From here on, the games would be more anxiety-ridden.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13" name="Shape 413"/>
        <p:cNvGrpSpPr/>
        <p:nvPr/>
      </p:nvGrpSpPr>
      <p:grpSpPr>
        <a:xfrm>
          <a:off x="0" y="0"/>
          <a:ext cx="0" cy="0"/>
          <a:chOff x="0" y="0"/>
          <a:chExt cx="0" cy="0"/>
        </a:xfrm>
      </p:grpSpPr>
      <p:sp>
        <p:nvSpPr>
          <p:cNvPr id="414" name="Google Shape;414;p85"/>
          <p:cNvSpPr txBox="1"/>
          <p:nvPr/>
        </p:nvSpPr>
        <p:spPr>
          <a:xfrm>
            <a:off x="932050" y="447600"/>
            <a:ext cx="6357000" cy="4248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Not for us, though, since we know how this story ends. In both the semifinal and the final of the division tournament, Cornell played in Boston Garden - a stadium that was demolished in 1988 in favor of its present-day successor, TD Garden.</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86"/>
          <p:cNvPicPr preferRelativeResize="0"/>
          <p:nvPr/>
        </p:nvPicPr>
        <p:blipFill>
          <a:blip r:embed="rId3">
            <a:alphaModFix/>
          </a:blip>
          <a:stretch>
            <a:fillRect/>
          </a:stretch>
        </p:blipFill>
        <p:spPr>
          <a:xfrm>
            <a:off x="152400" y="152400"/>
            <a:ext cx="4114800" cy="21907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23" name="Shape 423"/>
        <p:cNvGrpSpPr/>
        <p:nvPr/>
      </p:nvGrpSpPr>
      <p:grpSpPr>
        <a:xfrm>
          <a:off x="0" y="0"/>
          <a:ext cx="0" cy="0"/>
          <a:chOff x="0" y="0"/>
          <a:chExt cx="0" cy="0"/>
        </a:xfrm>
      </p:grpSpPr>
      <p:sp>
        <p:nvSpPr>
          <p:cNvPr id="424" name="Google Shape;424;p87"/>
          <p:cNvSpPr txBox="1"/>
          <p:nvPr/>
        </p:nvSpPr>
        <p:spPr>
          <a:xfrm>
            <a:off x="932050" y="1555800"/>
            <a:ext cx="63570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Even at the highest level of collegiate play, no individual stadium is safe from being forgotten.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28" name="Shape 428"/>
        <p:cNvGrpSpPr/>
        <p:nvPr/>
      </p:nvGrpSpPr>
      <p:grpSpPr>
        <a:xfrm>
          <a:off x="0" y="0"/>
          <a:ext cx="0" cy="0"/>
          <a:chOff x="0" y="0"/>
          <a:chExt cx="0" cy="0"/>
        </a:xfrm>
      </p:grpSpPr>
      <p:sp>
        <p:nvSpPr>
          <p:cNvPr id="429" name="Google Shape;429;p88"/>
          <p:cNvSpPr txBox="1"/>
          <p:nvPr/>
        </p:nvSpPr>
        <p:spPr>
          <a:xfrm>
            <a:off x="932050" y="1186500"/>
            <a:ext cx="63570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Advancing to the NCAA tournament, there were two more games in Cornell’s historic season, both to be played in Jack Shea Arena in middle-of-nowhere Lake Placid.</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33" name="Shape 433"/>
        <p:cNvGrpSpPr/>
        <p:nvPr/>
      </p:nvGrpSpPr>
      <p:grpSpPr>
        <a:xfrm>
          <a:off x="0" y="0"/>
          <a:ext cx="0" cy="0"/>
          <a:chOff x="0" y="0"/>
          <a:chExt cx="0" cy="0"/>
        </a:xfrm>
      </p:grpSpPr>
      <p:sp>
        <p:nvSpPr>
          <p:cNvPr id="434" name="Google Shape;434;p89"/>
          <p:cNvSpPr txBox="1"/>
          <p:nvPr/>
        </p:nvSpPr>
        <p:spPr>
          <a:xfrm>
            <a:off x="918650" y="817050"/>
            <a:ext cx="63570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This place holds some of hockey’s most prized memories, notably, the 1980 Olympics’ “Miracle on Ice”, which is arguably the greatest moment in American hockey history.</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38" name="Shape 438"/>
        <p:cNvGrpSpPr/>
        <p:nvPr/>
      </p:nvGrpSpPr>
      <p:grpSpPr>
        <a:xfrm>
          <a:off x="0" y="0"/>
          <a:ext cx="0" cy="0"/>
          <a:chOff x="0" y="0"/>
          <a:chExt cx="0" cy="0"/>
        </a:xfrm>
      </p:grpSpPr>
      <p:sp>
        <p:nvSpPr>
          <p:cNvPr id="439" name="Google Shape;439;p90"/>
          <p:cNvSpPr txBox="1"/>
          <p:nvPr/>
        </p:nvSpPr>
        <p:spPr>
          <a:xfrm>
            <a:off x="918650" y="447600"/>
            <a:ext cx="6799800" cy="4248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It’s fitting that all of that rich history occurred in such a random location. Yes, the Arena has had its fair share of renovations and even had its name changed to the “Olympic Center”, but at its core, it’s still there, much like those memories.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43" name="Shape 443"/>
        <p:cNvGrpSpPr/>
        <p:nvPr/>
      </p:nvGrpSpPr>
      <p:grpSpPr>
        <a:xfrm>
          <a:off x="0" y="0"/>
          <a:ext cx="0" cy="0"/>
          <a:chOff x="0" y="0"/>
          <a:chExt cx="0" cy="0"/>
        </a:xfrm>
      </p:grpSpPr>
      <p:sp>
        <p:nvSpPr>
          <p:cNvPr id="444" name="Google Shape;444;p91"/>
          <p:cNvSpPr txBox="1"/>
          <p:nvPr/>
        </p:nvSpPr>
        <p:spPr>
          <a:xfrm>
            <a:off x="918650" y="817050"/>
            <a:ext cx="60081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When Cornell hockey won the championship, it was national news, with newspaper placements across the country, of course including Ithaca, New York.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88" name="Shape 88"/>
        <p:cNvGrpSpPr/>
        <p:nvPr/>
      </p:nvGrpSpPr>
      <p:grpSpPr>
        <a:xfrm>
          <a:off x="0" y="0"/>
          <a:ext cx="0" cy="0"/>
          <a:chOff x="0" y="0"/>
          <a:chExt cx="0" cy="0"/>
        </a:xfrm>
      </p:grpSpPr>
      <p:sp>
        <p:nvSpPr>
          <p:cNvPr id="89" name="Google Shape;89;p20"/>
          <p:cNvSpPr txBox="1"/>
          <p:nvPr/>
        </p:nvSpPr>
        <p:spPr>
          <a:xfrm>
            <a:off x="941675" y="817050"/>
            <a:ext cx="63075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Cornell played their first few games at home, in Lynah Rink. Three dominant victories over Western Ontario (8-2), Guelph (4-1), and Rensselaer (8-2) foreshadow the season to come.</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48" name="Shape 448"/>
        <p:cNvGrpSpPr/>
        <p:nvPr/>
      </p:nvGrpSpPr>
      <p:grpSpPr>
        <a:xfrm>
          <a:off x="0" y="0"/>
          <a:ext cx="0" cy="0"/>
          <a:chOff x="0" y="0"/>
          <a:chExt cx="0" cy="0"/>
        </a:xfrm>
      </p:grpSpPr>
      <p:sp>
        <p:nvSpPr>
          <p:cNvPr id="449" name="Google Shape;449;p92"/>
          <p:cNvSpPr txBox="1"/>
          <p:nvPr/>
        </p:nvSpPr>
        <p:spPr>
          <a:xfrm>
            <a:off x="918650" y="817050"/>
            <a:ext cx="60081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When Cornell hockey won the championship, it was national news, with newspaper placements across the country, of course including Ithaca, New York.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93"/>
          <p:cNvPicPr preferRelativeResize="0"/>
          <p:nvPr/>
        </p:nvPicPr>
        <p:blipFill>
          <a:blip r:embed="rId3">
            <a:alphaModFix/>
          </a:blip>
          <a:stretch>
            <a:fillRect/>
          </a:stretch>
        </p:blipFill>
        <p:spPr>
          <a:xfrm>
            <a:off x="152400" y="152400"/>
            <a:ext cx="1714500" cy="18288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94"/>
          <p:cNvPicPr preferRelativeResize="0"/>
          <p:nvPr/>
        </p:nvPicPr>
        <p:blipFill>
          <a:blip r:embed="rId3">
            <a:alphaModFix/>
          </a:blip>
          <a:stretch>
            <a:fillRect/>
          </a:stretch>
        </p:blipFill>
        <p:spPr>
          <a:xfrm>
            <a:off x="152400" y="152400"/>
            <a:ext cx="3000375" cy="13239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95"/>
          <p:cNvPicPr preferRelativeResize="0"/>
          <p:nvPr/>
        </p:nvPicPr>
        <p:blipFill>
          <a:blip r:embed="rId3">
            <a:alphaModFix/>
          </a:blip>
          <a:stretch>
            <a:fillRect/>
          </a:stretch>
        </p:blipFill>
        <p:spPr>
          <a:xfrm>
            <a:off x="152400" y="152400"/>
            <a:ext cx="2505075" cy="19621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96"/>
          <p:cNvPicPr preferRelativeResize="0"/>
          <p:nvPr/>
        </p:nvPicPr>
        <p:blipFill>
          <a:blip r:embed="rId3">
            <a:alphaModFix/>
          </a:blip>
          <a:stretch>
            <a:fillRect/>
          </a:stretch>
        </p:blipFill>
        <p:spPr>
          <a:xfrm>
            <a:off x="152400" y="152400"/>
            <a:ext cx="1647825" cy="18573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97"/>
          <p:cNvPicPr preferRelativeResize="0"/>
          <p:nvPr/>
        </p:nvPicPr>
        <p:blipFill>
          <a:blip r:embed="rId3">
            <a:alphaModFix/>
          </a:blip>
          <a:stretch>
            <a:fillRect/>
          </a:stretch>
        </p:blipFill>
        <p:spPr>
          <a:xfrm>
            <a:off x="152400" y="152400"/>
            <a:ext cx="2905125" cy="18859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78" name="Shape 478"/>
        <p:cNvGrpSpPr/>
        <p:nvPr/>
      </p:nvGrpSpPr>
      <p:grpSpPr>
        <a:xfrm>
          <a:off x="0" y="0"/>
          <a:ext cx="0" cy="0"/>
          <a:chOff x="0" y="0"/>
          <a:chExt cx="0" cy="0"/>
        </a:xfrm>
      </p:grpSpPr>
      <p:sp>
        <p:nvSpPr>
          <p:cNvPr id="479" name="Google Shape;479;p98"/>
          <p:cNvSpPr txBox="1"/>
          <p:nvPr/>
        </p:nvSpPr>
        <p:spPr>
          <a:xfrm>
            <a:off x="905250" y="1555800"/>
            <a:ext cx="60081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While it’s difficult to compare anything to the “Miracle on Ice”, there are similarities in Cornell’s undefeated season.</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83" name="Shape 483"/>
        <p:cNvGrpSpPr/>
        <p:nvPr/>
      </p:nvGrpSpPr>
      <p:grpSpPr>
        <a:xfrm>
          <a:off x="0" y="0"/>
          <a:ext cx="0" cy="0"/>
          <a:chOff x="0" y="0"/>
          <a:chExt cx="0" cy="0"/>
        </a:xfrm>
      </p:grpSpPr>
      <p:sp>
        <p:nvSpPr>
          <p:cNvPr id="484" name="Google Shape;484;p99"/>
          <p:cNvSpPr txBox="1"/>
          <p:nvPr/>
        </p:nvSpPr>
        <p:spPr>
          <a:xfrm>
            <a:off x="905250" y="817050"/>
            <a:ext cx="60081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It’s something we’ll likely never see again in our lifetimes, and for the youth, it’s something they’ll never get to actually witness, but still, it’s something that lives on in Lake Placid.</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88" name="Shape 488"/>
        <p:cNvGrpSpPr/>
        <p:nvPr/>
      </p:nvGrpSpPr>
      <p:grpSpPr>
        <a:xfrm>
          <a:off x="0" y="0"/>
          <a:ext cx="0" cy="0"/>
          <a:chOff x="0" y="0"/>
          <a:chExt cx="0" cy="0"/>
        </a:xfrm>
      </p:grpSpPr>
      <p:sp>
        <p:nvSpPr>
          <p:cNvPr id="489" name="Google Shape;489;p100"/>
          <p:cNvSpPr txBox="1"/>
          <p:nvPr/>
        </p:nvSpPr>
        <p:spPr>
          <a:xfrm>
            <a:off x="905250" y="817050"/>
            <a:ext cx="60081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But even if all those stadiums were renamed, renovated, or demolished; those newspapers buried further into the archives or lost on the internet, the memories still live on.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93" name="Shape 493"/>
        <p:cNvGrpSpPr/>
        <p:nvPr/>
      </p:nvGrpSpPr>
      <p:grpSpPr>
        <a:xfrm>
          <a:off x="0" y="0"/>
          <a:ext cx="0" cy="0"/>
          <a:chOff x="0" y="0"/>
          <a:chExt cx="0" cy="0"/>
        </a:xfrm>
      </p:grpSpPr>
      <p:sp>
        <p:nvSpPr>
          <p:cNvPr id="494" name="Google Shape;494;p101"/>
          <p:cNvSpPr txBox="1"/>
          <p:nvPr/>
        </p:nvSpPr>
        <p:spPr>
          <a:xfrm>
            <a:off x="865000" y="1555800"/>
            <a:ext cx="40629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It might be harder to visualize, but that emotion and excitement is still there.</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21"/>
          <p:cNvPicPr preferRelativeResize="0"/>
          <p:nvPr/>
        </p:nvPicPr>
        <p:blipFill>
          <a:blip r:embed="rId3">
            <a:alphaModFix/>
          </a:blip>
          <a:stretch>
            <a:fillRect/>
          </a:stretch>
        </p:blipFill>
        <p:spPr>
          <a:xfrm>
            <a:off x="2466975" y="2128838"/>
            <a:ext cx="4210050" cy="8858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98" name="Shape 498"/>
        <p:cNvGrpSpPr/>
        <p:nvPr/>
      </p:nvGrpSpPr>
      <p:grpSpPr>
        <a:xfrm>
          <a:off x="0" y="0"/>
          <a:ext cx="0" cy="0"/>
          <a:chOff x="0" y="0"/>
          <a:chExt cx="0" cy="0"/>
        </a:xfrm>
      </p:grpSpPr>
      <p:sp>
        <p:nvSpPr>
          <p:cNvPr id="499" name="Google Shape;499;p102"/>
          <p:cNvSpPr txBox="1"/>
          <p:nvPr/>
        </p:nvSpPr>
        <p:spPr>
          <a:xfrm>
            <a:off x="829050" y="1186500"/>
            <a:ext cx="50715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Even if you never saw the team play, just reading about their dominance makes you understand their story.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503" name="Shape 503"/>
        <p:cNvGrpSpPr/>
        <p:nvPr/>
      </p:nvGrpSpPr>
      <p:grpSpPr>
        <a:xfrm>
          <a:off x="0" y="0"/>
          <a:ext cx="0" cy="0"/>
          <a:chOff x="0" y="0"/>
          <a:chExt cx="0" cy="0"/>
        </a:xfrm>
      </p:grpSpPr>
      <p:sp>
        <p:nvSpPr>
          <p:cNvPr id="504" name="Google Shape;504;p103"/>
          <p:cNvSpPr txBox="1"/>
          <p:nvPr/>
        </p:nvSpPr>
        <p:spPr>
          <a:xfrm>
            <a:off x="829050" y="1555800"/>
            <a:ext cx="50715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There’s a newspaper that was published after the Boston Garden was demolished.</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508" name="Shape 508"/>
        <p:cNvGrpSpPr/>
        <p:nvPr/>
      </p:nvGrpSpPr>
      <p:grpSpPr>
        <a:xfrm>
          <a:off x="0" y="0"/>
          <a:ext cx="0" cy="0"/>
          <a:chOff x="0" y="0"/>
          <a:chExt cx="0" cy="0"/>
        </a:xfrm>
      </p:grpSpPr>
      <p:sp>
        <p:nvSpPr>
          <p:cNvPr id="509" name="Google Shape;509;p104"/>
          <p:cNvSpPr txBox="1"/>
          <p:nvPr/>
        </p:nvSpPr>
        <p:spPr>
          <a:xfrm>
            <a:off x="829050" y="1555800"/>
            <a:ext cx="50715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Kennebec Journal, Sunday April 12th, 1998, Page 28, from Augusta Maine.</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513" name="Shape 513"/>
        <p:cNvGrpSpPr/>
        <p:nvPr/>
      </p:nvGrpSpPr>
      <p:grpSpPr>
        <a:xfrm>
          <a:off x="0" y="0"/>
          <a:ext cx="0" cy="0"/>
          <a:chOff x="0" y="0"/>
          <a:chExt cx="0" cy="0"/>
        </a:xfrm>
      </p:grpSpPr>
      <p:sp>
        <p:nvSpPr>
          <p:cNvPr id="514" name="Google Shape;514;p105"/>
          <p:cNvSpPr txBox="1"/>
          <p:nvPr/>
        </p:nvSpPr>
        <p:spPr>
          <a:xfrm>
            <a:off x="847025" y="1186500"/>
            <a:ext cx="50715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That copy of the paper will probably never be read again and the author has likely retired or passed.</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518" name="Shape 518"/>
        <p:cNvGrpSpPr/>
        <p:nvPr/>
      </p:nvGrpSpPr>
      <p:grpSpPr>
        <a:xfrm>
          <a:off x="0" y="0"/>
          <a:ext cx="0" cy="0"/>
          <a:chOff x="0" y="0"/>
          <a:chExt cx="0" cy="0"/>
        </a:xfrm>
      </p:grpSpPr>
      <p:sp>
        <p:nvSpPr>
          <p:cNvPr id="519" name="Google Shape;519;p106"/>
          <p:cNvSpPr txBox="1"/>
          <p:nvPr/>
        </p:nvSpPr>
        <p:spPr>
          <a:xfrm>
            <a:off x="811075" y="1555800"/>
            <a:ext cx="50715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In that paper, there’s an article about the impact of the Garden and a good quote.</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107"/>
          <p:cNvPicPr preferRelativeResize="0"/>
          <p:nvPr/>
        </p:nvPicPr>
        <p:blipFill>
          <a:blip r:embed="rId3">
            <a:alphaModFix/>
          </a:blip>
          <a:stretch>
            <a:fillRect/>
          </a:stretch>
        </p:blipFill>
        <p:spPr>
          <a:xfrm>
            <a:off x="152400" y="152400"/>
            <a:ext cx="3762375" cy="752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